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65" r:id="rId2"/>
    <p:sldId id="266" r:id="rId3"/>
    <p:sldId id="267" r:id="rId4"/>
    <p:sldId id="264" r:id="rId5"/>
    <p:sldId id="282" r:id="rId6"/>
    <p:sldId id="270" r:id="rId7"/>
    <p:sldId id="280" r:id="rId8"/>
    <p:sldId id="278" r:id="rId9"/>
    <p:sldId id="269" r:id="rId10"/>
    <p:sldId id="279" r:id="rId11"/>
    <p:sldId id="274" r:id="rId12"/>
    <p:sldId id="273" r:id="rId13"/>
    <p:sldId id="272" r:id="rId14"/>
    <p:sldId id="277" r:id="rId15"/>
    <p:sldId id="275" r:id="rId16"/>
  </p:sldIdLst>
  <p:sldSz cx="18288000" cy="10287000"/>
  <p:notesSz cx="6858000" cy="9144000"/>
  <p:embeddedFontLst>
    <p:embeddedFont>
      <p:font typeface="Pretendard Bold" panose="020B0600000101010101" charset="-127"/>
      <p:bold r:id="rId18"/>
    </p:embeddedFont>
    <p:embeddedFont>
      <p:font typeface="Pretendard ExtraBold" panose="020B0600000101010101" charset="-127"/>
      <p:bold r:id="rId19"/>
    </p:embeddedFont>
    <p:embeddedFont>
      <p:font typeface="Pretendard ExtraLight" panose="020B0600000101010101" charset="-127"/>
      <p:regular r:id="rId20"/>
    </p:embeddedFont>
    <p:embeddedFont>
      <p:font typeface="Pretendard Light" panose="020B0600000101010101" charset="-127"/>
      <p:regular r:id="rId21"/>
    </p:embeddedFont>
    <p:embeddedFont>
      <p:font typeface="Pretendard Medium" panose="020B0600000101010101" charset="-127"/>
      <p:regular r:id="rId22"/>
      <p:bold r:id="rId23"/>
    </p:embeddedFont>
    <p:embeddedFont>
      <p:font typeface="Pretendard Regular" panose="020B0600000101010101" charset="-127"/>
      <p:regular r:id="rId24"/>
    </p:embeddedFont>
    <p:embeddedFont>
      <p:font typeface="Pretendard SemiBold" panose="020B0600000101010101" charset="-127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Josefin Sans SemiBold" panose="020B0600000101010101" charset="0"/>
      <p:bold r:id="rId30"/>
    </p:embeddedFont>
    <p:embeddedFont>
      <p:font typeface="Noto Sans KR" panose="020B0200000000000000" pitchFamily="50" charset="-127"/>
      <p:regular r:id="rId31"/>
      <p:bold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7" y="12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3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3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4138110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float3(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pIn.posL.x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pIn.posL.y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-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pIn.posL.z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94051AB-2957-4B58-8EF1-3C27A96EC1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5036" y="3879850"/>
            <a:ext cx="5605039" cy="437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30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895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보는 것이니 단순히 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않을까 생각했지만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이렇게 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나타납니다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88219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569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210103"/>
            <a:ext cx="4723045" cy="186679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즉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넣어주면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-&gt;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라고 생각했지만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이것도 올바른 해결방법이 아니었습니다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이렇게 하면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쉐이더에서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스케일에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을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곱해야합니다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View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행렬에 이동 행렬만 제거해버리고 회전만 반영되게 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D731AA0-5042-46ED-AC17-3D7CA5A7C83F}"/>
              </a:ext>
            </a:extLst>
          </p:cNvPr>
          <p:cNvSpPr/>
          <p:nvPr/>
        </p:nvSpPr>
        <p:spPr>
          <a:xfrm>
            <a:off x="1516952" y="9192614"/>
            <a:ext cx="45028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D3D11_RASTERIZER_DESC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rd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{}; 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rd.CullMode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D3D11_CULL_NONE;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5EE83-C23B-5E97-499F-23058D9C4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C54FA9FE-B296-7CB7-CE31-4B0B75793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399612AB-0F5D-1313-E972-26C99932B3EB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6BD13245-2371-3C63-3F00-2D100491F917}"/>
              </a:ext>
            </a:extLst>
          </p:cNvPr>
          <p:cNvSpPr txBox="1"/>
          <p:nvPr/>
        </p:nvSpPr>
        <p:spPr>
          <a:xfrm>
            <a:off x="965200" y="1155700"/>
            <a:ext cx="6807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Bold" panose="020B0600000101010101" charset="-127"/>
                <a:ea typeface="Pretendard Bold" panose="020B0600000101010101" charset="-127"/>
              </a:rPr>
              <a:t>팁 </a:t>
            </a:r>
            <a:r>
              <a:rPr lang="en-US" altLang="ko-KR" sz="4000" spc="-100" dirty="0">
                <a:solidFill>
                  <a:srgbClr val="6A7E74"/>
                </a:solidFill>
                <a:latin typeface="Pretendard Bold" panose="020B0600000101010101" charset="-127"/>
                <a:ea typeface="Pretendard Bold" panose="020B0600000101010101" charset="-127"/>
              </a:rPr>
              <a:t>– </a:t>
            </a:r>
            <a:r>
              <a:rPr lang="en-US" altLang="ko-KR" sz="4000" spc="-100" dirty="0" err="1">
                <a:solidFill>
                  <a:srgbClr val="6A7E74"/>
                </a:solidFill>
                <a:latin typeface="Pretendard Bold" panose="020B0600000101010101" charset="-127"/>
                <a:ea typeface="Pretendard Bold" panose="020B0600000101010101" charset="-127"/>
              </a:rPr>
              <a:t>dds</a:t>
            </a:r>
            <a:r>
              <a:rPr lang="en-US" altLang="ko-KR" sz="4000" spc="-100" dirty="0">
                <a:solidFill>
                  <a:srgbClr val="6A7E74"/>
                </a:solidFill>
                <a:latin typeface="Pretendard Bold" panose="020B0600000101010101" charset="-127"/>
                <a:ea typeface="Pretendard Bold" panose="020B0600000101010101" charset="-127"/>
              </a:rPr>
              <a:t> </a:t>
            </a:r>
            <a:r>
              <a:rPr lang="ko-KR" altLang="en-US" sz="4000" spc="-100" dirty="0" err="1">
                <a:solidFill>
                  <a:srgbClr val="6A7E74"/>
                </a:solidFill>
                <a:latin typeface="Pretendard Bold" panose="020B0600000101010101" charset="-127"/>
                <a:ea typeface="Pretendard Bold" panose="020B0600000101010101" charset="-127"/>
              </a:rPr>
              <a:t>텍스쳐</a:t>
            </a:r>
            <a:r>
              <a:rPr lang="ko-KR" altLang="en-US" sz="4000" spc="-100" dirty="0">
                <a:solidFill>
                  <a:srgbClr val="6A7E74"/>
                </a:solidFill>
                <a:latin typeface="Pretendard Bold" panose="020B0600000101010101" charset="-127"/>
                <a:ea typeface="Pretendard Bold" panose="020B0600000101010101" charset="-127"/>
              </a:rPr>
              <a:t> 뷰어</a:t>
            </a:r>
            <a:endParaRPr lang="ko-KR" sz="4000" b="0" i="0" u="none" strike="noStrike" spc="-100" dirty="0">
              <a:solidFill>
                <a:srgbClr val="6A7E74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grpSp>
        <p:nvGrpSpPr>
          <p:cNvPr id="16" name="Group 16">
            <a:extLst>
              <a:ext uri="{FF2B5EF4-FFF2-40B4-BE49-F238E27FC236}">
                <a16:creationId xmlns:a16="http://schemas.microsoft.com/office/drawing/2014/main" id="{AF95E9C2-DCB5-41ED-024F-93F793B08664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5" name="TextBox 7">
            <a:extLst>
              <a:ext uri="{FF2B5EF4-FFF2-40B4-BE49-F238E27FC236}">
                <a16:creationId xmlns:a16="http://schemas.microsoft.com/office/drawing/2014/main" id="{D3820070-656D-685F-94DD-6594C535FE37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8191F003-7985-C678-E038-1FC25DA66B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56E7920-E881-44A5-ADFD-C136D75B2593}"/>
              </a:ext>
            </a:extLst>
          </p:cNvPr>
          <p:cNvSpPr/>
          <p:nvPr/>
        </p:nvSpPr>
        <p:spPr>
          <a:xfrm>
            <a:off x="457200" y="2290357"/>
            <a:ext cx="10591646" cy="78483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C46473-BB8D-5391-973D-B0E0AF603FC9}"/>
              </a:ext>
            </a:extLst>
          </p:cNvPr>
          <p:cNvSpPr txBox="1"/>
          <p:nvPr/>
        </p:nvSpPr>
        <p:spPr>
          <a:xfrm>
            <a:off x="1142846" y="2729345"/>
            <a:ext cx="9995648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void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App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::PrepareSkyFaceSRVs()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ID3D11Resource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res;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m_pTextureSRV-&gt;GetResource(res.GetAddressOf());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(!res)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ID3D11Texture2D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tex2D;</a:t>
            </a:r>
          </a:p>
          <a:p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HR_T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(res.As(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tex2D));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D3D11_TEXTURE2D_DESC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desc{};</a:t>
            </a:r>
          </a:p>
          <a:p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tex2D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GetDesc(&amp;desc);</a:t>
            </a:r>
          </a:p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((desc.ArraySize &lt; 6))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for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face = 0; face &lt; 6; ++face)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D3D11_SHADER_RESOURCE_VIEW_DESC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sd{};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sd.Format = desc.Format;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… //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sd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값 넣어주기</a:t>
            </a:r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ID3D11ShaderResourceView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 faceSRV =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SUCCEEDED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(m_pDevice-&gt;CreateShaderResourceView(tex2D.Get(), &amp;sd, &amp;faceSRV)))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    m_pSkyFaceSRV[face] = faceSRV;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E599DC5-2892-4D21-8E30-6E76C6A322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0257" y="6214508"/>
            <a:ext cx="4458128" cy="347747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B9B7786-4CB0-4067-8C8A-0F68D80ABBA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2582374"/>
            <a:ext cx="4458127" cy="347747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8AC1097-3E58-42C8-9A64-08E407AFD3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0914" y="2582374"/>
            <a:ext cx="4458127" cy="347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2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C7F3984-61E2-932A-B4FF-7B11DEEA01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95400" y="3098800"/>
            <a:ext cx="2590800" cy="240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B654185-C45C-9F0D-828B-FCA5659EE6CF}"/>
              </a:ext>
            </a:extLst>
          </p:cNvPr>
          <p:cNvSpPr/>
          <p:nvPr/>
        </p:nvSpPr>
        <p:spPr>
          <a:xfrm>
            <a:off x="609600" y="8981868"/>
            <a:ext cx="7800570" cy="107384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13457" y="2301775"/>
            <a:ext cx="5196840" cy="6499325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en-US" altLang="ko-KR" sz="2000" spc="-100">
                <a:solidFill>
                  <a:srgbClr val="BACCC3"/>
                </a:solidFill>
                <a:latin typeface="Josefin Sans SemiBold"/>
              </a:rPr>
              <a:t>Chapter 2.</a:t>
            </a:r>
            <a:endParaRPr lang="en-US" altLang="ko-KR" sz="2000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199" y="1155700"/>
            <a:ext cx="6220457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큐브매핑 </a:t>
            </a:r>
            <a:r>
              <a:rPr lang="en-US" altLang="ko-KR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– </a:t>
            </a: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비균등 스케일 문제</a:t>
            </a:r>
            <a:endParaRPr lang="ko-KR" altLang="ko-KR" sz="4000" spc="-100" dirty="0">
              <a:solidFill>
                <a:srgbClr val="6A7E74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297486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설명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53884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법선벡터는 비균등 스케일에서 값이 달라집니다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3973042"/>
            <a:ext cx="4953000" cy="78951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 = (0,1,0)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이라하고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 = (0,0,1)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 해봅시다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그리고 변환 행렬은 다음과 같다고 해봅시다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49EC49-3235-63E8-4E33-97DF71632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703" y="4847189"/>
            <a:ext cx="1808946" cy="1134512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CCCE789D-4F53-50F8-9539-1143D0F57E05}"/>
              </a:ext>
            </a:extLst>
          </p:cNvPr>
          <p:cNvSpPr/>
          <p:nvPr/>
        </p:nvSpPr>
        <p:spPr>
          <a:xfrm>
            <a:off x="1688123" y="6186055"/>
            <a:ext cx="4953000" cy="2136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벡터들은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′=</a:t>
            </a:r>
            <a:r>
              <a:rPr lang="en-US" altLang="ko-KR" i="1"/>
              <a:t>Mt</a:t>
            </a:r>
            <a:r>
              <a:rPr lang="en-US" altLang="ko-KR"/>
              <a:t>=(0,3,1)</a:t>
            </a:r>
          </a:p>
          <a:p>
            <a:pPr>
              <a:lnSpc>
                <a:spcPts val="2100"/>
              </a:lnSpc>
            </a:pPr>
            <a:r>
              <a:rPr lang="pt-BR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n′=Mn=(0,1,1)</a:t>
            </a:r>
          </a:p>
          <a:p>
            <a:pPr>
              <a:lnSpc>
                <a:spcPts val="2100"/>
              </a:lnSpc>
            </a:pPr>
            <a:endParaRPr lang="pt-BR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둘의 내적은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′⋅</a:t>
            </a:r>
            <a:r>
              <a:rPr lang="en-US" altLang="ko-KR" i="1"/>
              <a:t>n</a:t>
            </a:r>
            <a:r>
              <a:rPr lang="en-US" altLang="ko-KR"/>
              <a:t>′=0×0+3×1+1×1 = 4</a:t>
            </a:r>
          </a:p>
          <a:p>
            <a:pPr>
              <a:lnSpc>
                <a:spcPts val="2100"/>
              </a:lnSpc>
            </a:pPr>
            <a:endParaRPr lang="en-US" altLang="ko-KR"/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즉 수직성이 깨집니다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7" name="그림 16" descr="그래픽 디자인, 만화 영화, 그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6DDFFD5-9C1D-FE57-4A91-4CF3CA7BF10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6063" y="2164773"/>
            <a:ext cx="3367935" cy="4713079"/>
          </a:xfrm>
          <a:prstGeom prst="rect">
            <a:avLst/>
          </a:prstGeom>
        </p:spPr>
      </p:pic>
      <p:pic>
        <p:nvPicPr>
          <p:cNvPr id="19" name="그림 18" descr="카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BF45093-7592-1852-C922-F450EAE2F3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141" y="2301775"/>
            <a:ext cx="3448499" cy="3538129"/>
          </a:xfrm>
          <a:prstGeom prst="rect">
            <a:avLst/>
          </a:prstGeom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3FA3354D-4985-F7CB-6BD8-B2E8756BAA3D}"/>
              </a:ext>
            </a:extLst>
          </p:cNvPr>
          <p:cNvSpPr/>
          <p:nvPr/>
        </p:nvSpPr>
        <p:spPr>
          <a:xfrm>
            <a:off x="11538921" y="3915128"/>
            <a:ext cx="1523570" cy="8162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EFF7B204-5127-7B41-C64A-5F3AC87851F1}"/>
              </a:ext>
            </a:extLst>
          </p:cNvPr>
          <p:cNvSpPr/>
          <p:nvPr/>
        </p:nvSpPr>
        <p:spPr>
          <a:xfrm>
            <a:off x="11995906" y="3672276"/>
            <a:ext cx="30480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altLang="ko-KR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M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71A36BA-BB66-A0D1-AECA-F8A6A2F86AC5}"/>
              </a:ext>
            </a:extLst>
          </p:cNvPr>
          <p:cNvSpPr/>
          <p:nvPr/>
        </p:nvSpPr>
        <p:spPr>
          <a:xfrm>
            <a:off x="8647546" y="6301982"/>
            <a:ext cx="7232917" cy="375373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" name="Text 1">
            <a:extLst>
              <a:ext uri="{FF2B5EF4-FFF2-40B4-BE49-F238E27FC236}">
                <a16:creationId xmlns:a16="http://schemas.microsoft.com/office/drawing/2014/main" id="{0B4AC43A-7E6F-9819-64B3-D4BCE3AE03B1}"/>
              </a:ext>
            </a:extLst>
          </p:cNvPr>
          <p:cNvSpPr/>
          <p:nvPr/>
        </p:nvSpPr>
        <p:spPr>
          <a:xfrm>
            <a:off x="9411681" y="675818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해결하는 방법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A790C82E-9584-6311-BE43-00D46336B686}"/>
              </a:ext>
            </a:extLst>
          </p:cNvPr>
          <p:cNvSpPr/>
          <p:nvPr/>
        </p:nvSpPr>
        <p:spPr>
          <a:xfrm>
            <a:off x="9411680" y="7277100"/>
            <a:ext cx="5343163" cy="24053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은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와 수직하므로 항상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 i="1">
                <a:latin typeface="Noto Sans KR" panose="020B0200000000000000" pitchFamily="50" charset="-127"/>
                <a:ea typeface="Noto Sans KR" panose="020B0200000000000000" pitchFamily="50" charset="-127"/>
              </a:rPr>
              <a:t>	(</a:t>
            </a:r>
            <a:r>
              <a:rPr lang="en-US" altLang="ko-KR" i="1"/>
              <a:t>n^T)t   </a:t>
            </a:r>
            <a:r>
              <a:rPr lang="en-US" altLang="ko-KR"/>
              <a:t>=   0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n’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과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t’ = Mt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도 수직이어야 하므로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</a:p>
          <a:p>
            <a:pPr>
              <a:lnSpc>
                <a:spcPts val="2100"/>
              </a:lnSpc>
            </a:pP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	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 (n’)^T * t’    =   </a:t>
            </a: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(n’)^T * (Mt)   =  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(n’^T * M)t   =   0</a:t>
            </a:r>
            <a:endParaRPr lang="en-US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모양을 잘 보면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n^T   =   n’^T * M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양변에 전치를 하고 정리하면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n‘   =   (M^T)^-1 * n   =  ((M^-1) ^T) n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됩니다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0636F-7AB8-45C1-CEAC-E9951B658060}"/>
              </a:ext>
            </a:extLst>
          </p:cNvPr>
          <p:cNvSpPr txBox="1"/>
          <p:nvPr/>
        </p:nvSpPr>
        <p:spPr>
          <a:xfrm>
            <a:off x="886076" y="9227433"/>
            <a:ext cx="75240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auto</a:t>
            </a:r>
            <a:r>
              <a:rPr lang="en-US" altLang="ko-KR" sz="160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invWorlNormal = XMMatrixInverse(</a:t>
            </a:r>
            <a:r>
              <a:rPr lang="en-US" altLang="ko-KR" sz="1600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sz="160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m_baseProjection.world);</a:t>
            </a:r>
          </a:p>
          <a:p>
            <a:r>
              <a:rPr lang="en-US" altLang="ko-KR" sz="160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m_ConstantBuffer.worldInvTranspose </a:t>
            </a:r>
            <a:r>
              <a:rPr lang="en-US" altLang="ko-KR" sz="1600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sz="160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XMMatrixTranspose(invWorlNormal);</a:t>
            </a:r>
            <a:endParaRPr lang="ko-KR" altLang="en-US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0" name="Picture 2" descr="vector spaces - Why use $f: ℝ^m → ℝ^n$ to represent linear mapping? -  Mathematics Stack Exchange">
            <a:extLst>
              <a:ext uri="{FF2B5EF4-FFF2-40B4-BE49-F238E27FC236}">
                <a16:creationId xmlns:a16="http://schemas.microsoft.com/office/drawing/2014/main" id="{2BAB4482-0031-D652-7355-33A84CD76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049" y="397125"/>
            <a:ext cx="3994247" cy="2736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83339031-6585-ACFE-9397-E4776AAEE9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7883944">
            <a:off x="10990821" y="1670611"/>
            <a:ext cx="471038" cy="761092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2F6242F7-3C87-E8F1-8CDA-269DA96377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222465">
            <a:off x="13006628" y="341534"/>
            <a:ext cx="644085" cy="156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07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419600"/>
            <a:ext cx="15621000" cy="2193596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789653"/>
            <a:ext cx="14249400" cy="166362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>
                <a:solidFill>
                  <a:srgbClr val="FF0000"/>
                </a:solidFill>
                <a:latin typeface="Pretendard Regular"/>
                <a:ea typeface="Pretendard Regular"/>
              </a:rPr>
              <a:t>숫자가 높은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4138110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float3(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pIn.posL.x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pIn.posL.y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-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pIn.posL.z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 descr="아니메, 만화 영화, 망가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C3A79EE-E00A-45A3-BA04-78420564B8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756" y="6045986"/>
            <a:ext cx="3244995" cy="267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038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4138110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float3(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pIn.posL.x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pIn.posL.y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-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pIn.posL.z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165A14A-8C07-80B7-2253-37DC2EB578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6938" y="4045932"/>
            <a:ext cx="5472812" cy="42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24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9D79A84-DC3E-1754-0D93-566DD10D544D}"/>
              </a:ext>
            </a:extLst>
          </p:cNvPr>
          <p:cNvSpPr/>
          <p:nvPr/>
        </p:nvSpPr>
        <p:spPr>
          <a:xfrm>
            <a:off x="5511800" y="4138110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PS(SkyBoxVertexPosHL pIn) : SV_Target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g_TexCube.Sample(g_Sam, </a:t>
            </a:r>
            <a:r>
              <a:rPr lang="en-US" altLang="ko-KR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9" name="그림 28" descr="아니메, 만화 영화, 망가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7D79C3D-EAE2-4794-AE0F-434004F808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756" y="6045986"/>
            <a:ext cx="3244995" cy="267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401</TotalTime>
  <Words>2353</Words>
  <Application>Microsoft Office PowerPoint</Application>
  <PresentationFormat>사용자 지정</PresentationFormat>
  <Paragraphs>368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8" baseType="lpstr">
      <vt:lpstr>Pretendard Light</vt:lpstr>
      <vt:lpstr>Pretendard Bold</vt:lpstr>
      <vt:lpstr>Pretendard ExtraBold</vt:lpstr>
      <vt:lpstr>Noto Sans KR</vt:lpstr>
      <vt:lpstr>Calibri</vt:lpstr>
      <vt:lpstr>Pretendard SemiBold</vt:lpstr>
      <vt:lpstr>맑은 고딕</vt:lpstr>
      <vt:lpstr>Pretendard Medium</vt:lpstr>
      <vt:lpstr>Pretendard Regular</vt:lpstr>
      <vt:lpstr>Arial</vt:lpstr>
      <vt:lpstr>Josefin Sans SemiBold</vt:lpstr>
      <vt:lpstr>Pretendard ExtraLight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77</cp:revision>
  <dcterms:created xsi:type="dcterms:W3CDTF">2006-08-16T00:00:00Z</dcterms:created>
  <dcterms:modified xsi:type="dcterms:W3CDTF">2025-09-21T16:36:36Z</dcterms:modified>
</cp:coreProperties>
</file>

<file path=docProps/thumbnail.jpeg>
</file>